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87" r:id="rId2"/>
    <p:sldId id="286" r:id="rId3"/>
    <p:sldId id="258" r:id="rId4"/>
    <p:sldId id="276" r:id="rId5"/>
    <p:sldId id="260" r:id="rId6"/>
    <p:sldId id="277" r:id="rId7"/>
    <p:sldId id="280" r:id="rId8"/>
    <p:sldId id="281" r:id="rId9"/>
    <p:sldId id="279" r:id="rId10"/>
    <p:sldId id="282" r:id="rId11"/>
    <p:sldId id="265" r:id="rId12"/>
    <p:sldId id="283" r:id="rId13"/>
    <p:sldId id="284" r:id="rId14"/>
    <p:sldId id="285" r:id="rId15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AABD"/>
    <a:srgbClr val="48AA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4"/>
    <p:restoredTop sz="94668"/>
  </p:normalViewPr>
  <p:slideViewPr>
    <p:cSldViewPr>
      <p:cViewPr varScale="1">
        <p:scale>
          <a:sx n="70" d="100"/>
          <a:sy n="70" d="100"/>
        </p:scale>
        <p:origin x="103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A9B2D7-81F6-5842-B43F-1A12E608D170}" type="datetimeFigureOut">
              <a:rPr kumimoji="1" lang="ko-KR" altLang="en-US" smtClean="0"/>
              <a:t>2024. 6. 19.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DCD9D-E3C8-6748-BA62-2A333BA459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87235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ECBA6D8-82EE-C6A6-D395-556B123A3219}"/>
              </a:ext>
            </a:extLst>
          </p:cNvPr>
          <p:cNvSpPr/>
          <p:nvPr/>
        </p:nvSpPr>
        <p:spPr>
          <a:xfrm>
            <a:off x="0" y="2195398"/>
            <a:ext cx="18288000" cy="7443901"/>
          </a:xfrm>
          <a:prstGeom prst="rect">
            <a:avLst/>
          </a:prstGeom>
          <a:solidFill>
            <a:srgbClr val="48AABD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70D35A-FE71-9AF0-8253-39422FEA3B38}"/>
              </a:ext>
            </a:extLst>
          </p:cNvPr>
          <p:cNvSpPr txBox="1"/>
          <p:nvPr/>
        </p:nvSpPr>
        <p:spPr>
          <a:xfrm>
            <a:off x="5110806" y="4762500"/>
            <a:ext cx="80663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8800" b="1" dirty="0">
                <a:solidFill>
                  <a:schemeClr val="bg1"/>
                </a:solidFill>
              </a:rPr>
              <a:t>Capstone Diary</a:t>
            </a:r>
            <a:endParaRPr kumimoji="1" lang="ko-Kore-KR" altLang="en-US" sz="88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E7C249-F960-4AF3-08EB-681D4C6CE99D}"/>
              </a:ext>
            </a:extLst>
          </p:cNvPr>
          <p:cNvSpPr txBox="1"/>
          <p:nvPr/>
        </p:nvSpPr>
        <p:spPr>
          <a:xfrm>
            <a:off x="7157719" y="6515100"/>
            <a:ext cx="39725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백</a:t>
            </a:r>
            <a:r>
              <a:rPr kumimoji="1" lang="ko-KR" altLang="en-US" sz="3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kumimoji="1" lang="ko-Kore-KR" altLang="en-US" sz="3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엔</a:t>
            </a:r>
            <a:r>
              <a:rPr kumimoji="1" lang="ko-KR" altLang="en-US" sz="3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</a:t>
            </a:r>
            <a:r>
              <a:rPr kumimoji="1" lang="ko-Kore-KR" altLang="en-US" sz="3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드</a:t>
            </a:r>
            <a:r>
              <a:rPr kumimoji="1" lang="ko-KR" altLang="en-US" sz="3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-US" altLang="ko-KR" sz="3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  <a:r>
              <a:rPr kumimoji="1" lang="ko-KR" altLang="en-US" sz="3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ko-KR" altLang="en-US" sz="33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이기연</a:t>
            </a:r>
            <a:endParaRPr kumimoji="1" lang="en-US" altLang="ko-KR" sz="3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kumimoji="1" lang="ko-KR" altLang="en-US" sz="33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프론트엔드</a:t>
            </a:r>
            <a:r>
              <a:rPr kumimoji="1" lang="ko-KR" altLang="en-US" sz="3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-US" altLang="ko-KR" sz="3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  <a:r>
              <a:rPr kumimoji="1" lang="ko-KR" altLang="en-US" sz="3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이윤아 </a:t>
            </a:r>
            <a:endParaRPr kumimoji="1" lang="ko-Kore-KR" altLang="en-US" sz="3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281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F89A105-9D40-A47F-221C-DA51FB909AF1}"/>
              </a:ext>
            </a:extLst>
          </p:cNvPr>
          <p:cNvSpPr txBox="1"/>
          <p:nvPr/>
        </p:nvSpPr>
        <p:spPr>
          <a:xfrm>
            <a:off x="361808" y="3162300"/>
            <a:ext cx="9202071" cy="24129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ore-KR" sz="4400" kern="10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백엔드</a:t>
            </a:r>
            <a:r>
              <a:rPr lang="en-US" altLang="ko-Kore-KR" sz="44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: : </a:t>
            </a:r>
            <a:r>
              <a:rPr lang="en-US" altLang="ko-Kore-KR" sz="4400" kern="10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aws</a:t>
            </a:r>
            <a:r>
              <a:rPr lang="en-US" altLang="ko-Kore-KR" sz="44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, spring, JPA, MySQL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ore-KR" sz="4400" kern="100" dirty="0"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4400" kern="10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프론트엔드</a:t>
            </a:r>
            <a:r>
              <a:rPr lang="ko-KR" altLang="en-US" sz="44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</a:t>
            </a:r>
            <a:r>
              <a:rPr lang="en-US" altLang="ko-KR" sz="44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:</a:t>
            </a:r>
            <a:r>
              <a:rPr lang="ko-KR" altLang="en-US" sz="44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</a:t>
            </a:r>
            <a:r>
              <a:rPr lang="en-US" altLang="ko-KR" sz="44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react , yarn,</a:t>
            </a:r>
            <a:r>
              <a:rPr lang="ko-KR" altLang="en-US" sz="44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</a:t>
            </a:r>
            <a:r>
              <a:rPr lang="en-US" altLang="ko-KR" sz="4400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T</a:t>
            </a:r>
            <a:r>
              <a:rPr lang="en-US" altLang="ko-KR" sz="44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ypescript</a:t>
            </a:r>
            <a:endParaRPr lang="ko-Kore-KR" altLang="ko-Kore-KR" sz="44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E32BA3-9866-F101-C332-175F9AD6B9FC}"/>
              </a:ext>
            </a:extLst>
          </p:cNvPr>
          <p:cNvSpPr txBox="1"/>
          <p:nvPr/>
        </p:nvSpPr>
        <p:spPr>
          <a:xfrm>
            <a:off x="609600" y="528665"/>
            <a:ext cx="46987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8800" b="1" dirty="0"/>
              <a:t>이용</a:t>
            </a:r>
            <a:r>
              <a:rPr kumimoji="1" lang="ko-KR" altLang="en-US" sz="8800" b="1" dirty="0"/>
              <a:t>기술</a:t>
            </a:r>
            <a:endParaRPr kumimoji="1" lang="ko-Kore-KR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3760795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F89A105-9D40-A47F-221C-DA51FB909AF1}"/>
              </a:ext>
            </a:extLst>
          </p:cNvPr>
          <p:cNvSpPr txBox="1"/>
          <p:nvPr/>
        </p:nvSpPr>
        <p:spPr>
          <a:xfrm>
            <a:off x="641498" y="3086100"/>
            <a:ext cx="10306026" cy="47684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AWS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의</a:t>
            </a:r>
            <a:r>
              <a:rPr lang="en-US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EC2</a:t>
            </a:r>
            <a:r>
              <a:rPr lang="ko-KR" altLang="en-US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</a:t>
            </a:r>
            <a:r>
              <a:rPr lang="en-US" altLang="ko-KR" sz="3200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:</a:t>
            </a:r>
            <a:r>
              <a:rPr lang="ko-KR" altLang="en-US" sz="3200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서버 배포</a:t>
            </a:r>
            <a:endParaRPr lang="en-US" altLang="ko-KR" sz="32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ore-KR" sz="3200" kern="100" dirty="0" err="1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Vercel</a:t>
            </a:r>
            <a:r>
              <a:rPr lang="en-US" altLang="ko-Kore-KR" sz="3200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: </a:t>
            </a:r>
            <a:r>
              <a:rPr lang="ko-KR" altLang="en-US" sz="3200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웹 배포</a:t>
            </a:r>
            <a:endParaRPr lang="ko-Kore-KR" altLang="ko-Kore-KR" sz="32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ore-KR" sz="3200" kern="10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Github</a:t>
            </a:r>
            <a:r>
              <a:rPr lang="ko-Kore-KR" altLang="en-US" sz="3200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</a:t>
            </a:r>
            <a:r>
              <a:rPr lang="en-US" altLang="ko-KR" sz="3200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:</a:t>
            </a:r>
            <a:r>
              <a:rPr lang="ko-Kore-KR" altLang="en-US" sz="3200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협업진행 및</a:t>
            </a:r>
            <a:r>
              <a:rPr lang="en-US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commit 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수행</a:t>
            </a:r>
            <a:endParaRPr lang="ko-Kore-KR" altLang="ko-Kore-KR" sz="32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ore-KR" sz="3200" kern="10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노션을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통해 일정관리 및 </a:t>
            </a:r>
            <a:r>
              <a:rPr lang="ko-KR" altLang="ko-Kore-KR" sz="3200" kern="10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할일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관리 및</a:t>
            </a:r>
            <a:r>
              <a:rPr lang="en-US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API 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명세서 작성</a:t>
            </a:r>
            <a:endParaRPr lang="ko-Kore-KR" altLang="ko-Kore-KR" sz="32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Discord : 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개발자 소통</a:t>
            </a:r>
            <a:endParaRPr lang="ko-Kore-KR" altLang="ko-Kore-KR" sz="32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spring security : 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로그인 보안</a:t>
            </a:r>
            <a:endParaRPr lang="ko-Kore-KR" altLang="ko-Kore-KR" sz="32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ore-KR" sz="25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 </a:t>
            </a:r>
            <a:endParaRPr lang="ko-Kore-KR" altLang="ko-Kore-KR" sz="25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endParaRPr kumimoji="1" lang="ko-Kore-KR" altLang="en-US" sz="2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E32BA3-9866-F101-C332-175F9AD6B9FC}"/>
              </a:ext>
            </a:extLst>
          </p:cNvPr>
          <p:cNvSpPr txBox="1"/>
          <p:nvPr/>
        </p:nvSpPr>
        <p:spPr>
          <a:xfrm>
            <a:off x="609600" y="528665"/>
            <a:ext cx="46987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8800" b="1" dirty="0"/>
              <a:t>개발방법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F89A105-9D40-A47F-221C-DA51FB909AF1}"/>
              </a:ext>
            </a:extLst>
          </p:cNvPr>
          <p:cNvSpPr txBox="1"/>
          <p:nvPr/>
        </p:nvSpPr>
        <p:spPr>
          <a:xfrm>
            <a:off x="5334000" y="3162028"/>
            <a:ext cx="80922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600" dirty="0"/>
              <a:t>개발을</a:t>
            </a:r>
            <a:r>
              <a:rPr kumimoji="1" lang="ko-KR" altLang="en-US" sz="3600" dirty="0"/>
              <a:t> 거의 해보지 않았던 </a:t>
            </a:r>
            <a:r>
              <a:rPr kumimoji="1" lang="ko-KR" altLang="en-US" sz="3600" dirty="0" err="1"/>
              <a:t>프론트엔드</a:t>
            </a:r>
            <a:r>
              <a:rPr kumimoji="1" lang="ko-KR" altLang="en-US" sz="3600" dirty="0"/>
              <a:t> </a:t>
            </a:r>
            <a:endParaRPr kumimoji="1" lang="ko-Kore-KR" altLang="en-US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E32BA3-9866-F101-C332-175F9AD6B9FC}"/>
              </a:ext>
            </a:extLst>
          </p:cNvPr>
          <p:cNvSpPr txBox="1"/>
          <p:nvPr/>
        </p:nvSpPr>
        <p:spPr>
          <a:xfrm>
            <a:off x="1879528" y="284317"/>
            <a:ext cx="15001223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8800" b="1" dirty="0"/>
              <a:t>꼭 높은 점수를 받고 싶은 이유</a:t>
            </a:r>
            <a:endParaRPr kumimoji="1" lang="en-US" altLang="ko-KR" sz="8800" b="1" dirty="0"/>
          </a:p>
          <a:p>
            <a:r>
              <a:rPr kumimoji="1" lang="ko-KR" altLang="en-US" sz="8800" b="1" dirty="0"/>
              <a:t>                      </a:t>
            </a:r>
            <a:r>
              <a:rPr kumimoji="1" lang="en-US" altLang="ko-Kore-KR" sz="8800" b="1" dirty="0"/>
              <a:t>-</a:t>
            </a:r>
            <a:r>
              <a:rPr kumimoji="1" lang="ko-KR" altLang="en-US" sz="8800" b="1" dirty="0"/>
              <a:t> </a:t>
            </a:r>
            <a:r>
              <a:rPr kumimoji="1" lang="ko-Kore-KR" altLang="en-US" sz="8800" b="1" dirty="0"/>
              <a:t>서버</a:t>
            </a:r>
            <a:r>
              <a:rPr kumimoji="1" lang="en-US" altLang="ko-Kore-KR" sz="8800" b="1" dirty="0"/>
              <a:t>-</a:t>
            </a:r>
            <a:endParaRPr kumimoji="1" lang="en-US" altLang="ko-KR" sz="8800" b="1" dirty="0"/>
          </a:p>
        </p:txBody>
      </p:sp>
      <p:pic>
        <p:nvPicPr>
          <p:cNvPr id="9" name="그림 8" descr="텍스트, 소프트웨어, 스크린샷이(가) 표시된 사진&#10;&#10;자동 생성된 설명">
            <a:extLst>
              <a:ext uri="{FF2B5EF4-FFF2-40B4-BE49-F238E27FC236}">
                <a16:creationId xmlns:a16="http://schemas.microsoft.com/office/drawing/2014/main" id="{37051A97-7EDD-5917-3C43-6854A8B06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238218"/>
            <a:ext cx="14982824" cy="5556543"/>
          </a:xfrm>
          <a:prstGeom prst="rect">
            <a:avLst/>
          </a:prstGeom>
        </p:spPr>
      </p:pic>
      <p:pic>
        <p:nvPicPr>
          <p:cNvPr id="11" name="그림 10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2AAD1605-0E5F-0A8F-52A0-2310F50191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4244420"/>
            <a:ext cx="12373698" cy="437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206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F89A105-9D40-A47F-221C-DA51FB909AF1}"/>
              </a:ext>
            </a:extLst>
          </p:cNvPr>
          <p:cNvSpPr txBox="1"/>
          <p:nvPr/>
        </p:nvSpPr>
        <p:spPr>
          <a:xfrm>
            <a:off x="1442686" y="3023141"/>
            <a:ext cx="16277213" cy="1172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3600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개발을 잘 하지 못하는 </a:t>
            </a:r>
            <a:r>
              <a:rPr lang="ko-KR" altLang="en-US" sz="3600" kern="100" dirty="0" err="1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프론트엔드</a:t>
            </a:r>
            <a:r>
              <a:rPr lang="ko-KR" altLang="en-US" sz="3600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때문에  늦게까지 잠들지 못하시는 선배님</a:t>
            </a:r>
            <a:r>
              <a:rPr lang="en-US" altLang="ko-Kore-KR" sz="36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 </a:t>
            </a:r>
            <a:endParaRPr lang="ko-Kore-KR" altLang="ko-Kore-KR" sz="36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endParaRPr kumimoji="1" lang="ko-Kore-KR" altLang="en-US" sz="2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E32BA3-9866-F101-C332-175F9AD6B9FC}"/>
              </a:ext>
            </a:extLst>
          </p:cNvPr>
          <p:cNvSpPr txBox="1"/>
          <p:nvPr/>
        </p:nvSpPr>
        <p:spPr>
          <a:xfrm>
            <a:off x="1643388" y="342900"/>
            <a:ext cx="15001223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8800" b="1" dirty="0"/>
              <a:t>꼭 높은 점수를 받고 싶은 이유</a:t>
            </a:r>
            <a:endParaRPr kumimoji="1" lang="en-US" altLang="ko-KR" sz="8800" b="1" dirty="0"/>
          </a:p>
          <a:p>
            <a:r>
              <a:rPr kumimoji="1" lang="ko-KR" altLang="en-US" sz="8800" b="1"/>
              <a:t>                      </a:t>
            </a:r>
            <a:r>
              <a:rPr kumimoji="1" lang="en-US" altLang="ko-Kore-KR" sz="8800" b="1"/>
              <a:t>-</a:t>
            </a:r>
            <a:r>
              <a:rPr kumimoji="1" lang="ko-KR" altLang="en-US" sz="8800" b="1" dirty="0"/>
              <a:t> </a:t>
            </a:r>
            <a:r>
              <a:rPr kumimoji="1" lang="ko-Kore-KR" altLang="en-US" sz="8800" b="1" dirty="0"/>
              <a:t>서버</a:t>
            </a:r>
            <a:r>
              <a:rPr kumimoji="1" lang="en-US" altLang="ko-Kore-KR" sz="8800" b="1" dirty="0"/>
              <a:t>-</a:t>
            </a:r>
            <a:endParaRPr kumimoji="1" lang="ko-Kore-KR" altLang="en-US" sz="8800" b="1" dirty="0"/>
          </a:p>
        </p:txBody>
      </p:sp>
      <p:pic>
        <p:nvPicPr>
          <p:cNvPr id="3" name="그림 2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B9FF1DCA-825A-D597-B5EB-4A2E9EFFD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4075051"/>
            <a:ext cx="10323387" cy="613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643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BE32BA3-9866-F101-C332-175F9AD6B9FC}"/>
              </a:ext>
            </a:extLst>
          </p:cNvPr>
          <p:cNvSpPr txBox="1"/>
          <p:nvPr/>
        </p:nvSpPr>
        <p:spPr>
          <a:xfrm>
            <a:off x="6477000" y="4420225"/>
            <a:ext cx="582723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8800" b="1" dirty="0"/>
              <a:t>감사합니다</a:t>
            </a:r>
            <a:endParaRPr kumimoji="1" lang="ko-Kore-KR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4189437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FF1DED-B5D3-8D7F-7646-9BF8F98CD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0" y="1257300"/>
            <a:ext cx="8229600" cy="452596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kumimoji="1" lang="ko-Kore-KR" altLang="en-US" sz="4000" dirty="0"/>
              <a:t>목차</a:t>
            </a:r>
            <a:endParaRPr kumimoji="1" lang="en-US" altLang="ko-Kore-KR" sz="4000" dirty="0"/>
          </a:p>
          <a:p>
            <a:pPr marL="0" indent="0" algn="ctr">
              <a:buNone/>
            </a:pPr>
            <a:endParaRPr kumimoji="1" lang="en-US" altLang="ko-Kore-KR" sz="4000" dirty="0"/>
          </a:p>
          <a:p>
            <a:pPr marL="0" indent="0" algn="ctr">
              <a:buNone/>
            </a:pPr>
            <a:r>
              <a:rPr kumimoji="1" lang="ko-Kore-KR" altLang="en-US" sz="4000" dirty="0"/>
              <a:t>작품</a:t>
            </a:r>
            <a:r>
              <a:rPr kumimoji="1" lang="ko-KR" altLang="en-US" sz="4000" dirty="0"/>
              <a:t> 개요</a:t>
            </a:r>
            <a:endParaRPr kumimoji="1" lang="en-US" altLang="ko-KR" sz="4000" dirty="0"/>
          </a:p>
          <a:p>
            <a:pPr marL="0" indent="0" algn="ctr">
              <a:buNone/>
            </a:pPr>
            <a:endParaRPr kumimoji="1" lang="en-US" altLang="ko-Kore-KR" sz="4000" dirty="0"/>
          </a:p>
          <a:p>
            <a:pPr marL="0" indent="0" algn="ctr">
              <a:buNone/>
            </a:pPr>
            <a:r>
              <a:rPr kumimoji="1" lang="ko-KR" altLang="en-US" sz="4000" dirty="0"/>
              <a:t>작품 구성</a:t>
            </a:r>
            <a:endParaRPr kumimoji="1" lang="en-US" altLang="ko-KR" sz="4000" dirty="0"/>
          </a:p>
          <a:p>
            <a:pPr marL="0" indent="0" algn="ctr">
              <a:buNone/>
            </a:pPr>
            <a:endParaRPr kumimoji="1" lang="en-US" altLang="ko-Kore-KR" sz="4000" dirty="0"/>
          </a:p>
          <a:p>
            <a:pPr marL="0" indent="0" algn="ctr">
              <a:buNone/>
            </a:pPr>
            <a:r>
              <a:rPr kumimoji="1" lang="ko-KR" altLang="en-US" sz="4000" dirty="0"/>
              <a:t>이용 기술</a:t>
            </a:r>
            <a:endParaRPr kumimoji="1" lang="en-US" altLang="ko-KR" sz="4000" dirty="0"/>
          </a:p>
          <a:p>
            <a:pPr marL="0" indent="0" algn="ctr">
              <a:buNone/>
            </a:pPr>
            <a:endParaRPr kumimoji="1" lang="en-US" altLang="ko-Kore-KR" sz="4000" dirty="0"/>
          </a:p>
          <a:p>
            <a:pPr marL="0" indent="0" algn="ctr">
              <a:buNone/>
            </a:pPr>
            <a:r>
              <a:rPr kumimoji="1" lang="ko-KR" altLang="en-US" sz="4000" dirty="0"/>
              <a:t>개발 방법</a:t>
            </a:r>
            <a:endParaRPr kumimoji="1" lang="en-US" altLang="ko-KR" sz="4000" dirty="0"/>
          </a:p>
          <a:p>
            <a:pPr marL="0" indent="0" algn="ctr">
              <a:buNone/>
            </a:pPr>
            <a:endParaRPr kumimoji="1" lang="en-US" altLang="ko-Kore-KR" sz="4000" dirty="0"/>
          </a:p>
          <a:p>
            <a:pPr marL="0" indent="0" algn="ctr">
              <a:buNone/>
            </a:pPr>
            <a:r>
              <a:rPr kumimoji="1" lang="ko-KR" altLang="en-US" sz="4000" dirty="0"/>
              <a:t>꼭 높은 점수를 받고 싶은 이유 </a:t>
            </a:r>
            <a:endParaRPr kumimoji="1" lang="en-US" altLang="ko-Kore-KR" sz="4000" dirty="0"/>
          </a:p>
          <a:p>
            <a:pPr marL="0" indent="0" algn="ctr">
              <a:buNone/>
            </a:pPr>
            <a:endParaRPr kumimoji="1" lang="ko-Kore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66466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6DCB533A-5F9B-D637-EE17-4E2BF36ADE9B}"/>
              </a:ext>
            </a:extLst>
          </p:cNvPr>
          <p:cNvSpPr/>
          <p:nvPr/>
        </p:nvSpPr>
        <p:spPr>
          <a:xfrm>
            <a:off x="0" y="2195398"/>
            <a:ext cx="18288000" cy="7443901"/>
          </a:xfrm>
          <a:prstGeom prst="rect">
            <a:avLst/>
          </a:prstGeom>
          <a:solidFill>
            <a:srgbClr val="48AABD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002" name="그룹 1002"/>
          <p:cNvGrpSpPr/>
          <p:nvPr/>
        </p:nvGrpSpPr>
        <p:grpSpPr>
          <a:xfrm>
            <a:off x="14314105" y="2419418"/>
            <a:ext cx="2612304" cy="5446878"/>
            <a:chOff x="14314105" y="2419418"/>
            <a:chExt cx="2612304" cy="544687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780000">
              <a:off x="13235297" y="-76676"/>
              <a:ext cx="5224608" cy="10893757"/>
            </a:xfrm>
            <a:prstGeom prst="rect">
              <a:avLst/>
            </a:prstGeom>
          </p:spPr>
        </p:pic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780000">
              <a:off x="14314105" y="2419418"/>
              <a:ext cx="2612304" cy="5446878"/>
            </a:xfrm>
            <a:prstGeom prst="rect">
              <a:avLst/>
            </a:prstGeom>
          </p:spPr>
        </p:pic>
      </p:grpSp>
      <p:pic>
        <p:nvPicPr>
          <p:cNvPr id="10" name="그림 9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7808852E-B1D8-BA58-4A1E-01AF0265A0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14970">
            <a:off x="14507758" y="3123994"/>
            <a:ext cx="2354040" cy="42587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07B872-645D-B77B-81F0-9BAEA2F19530}"/>
              </a:ext>
            </a:extLst>
          </p:cNvPr>
          <p:cNvSpPr txBox="1"/>
          <p:nvPr/>
        </p:nvSpPr>
        <p:spPr>
          <a:xfrm>
            <a:off x="1144947" y="2412107"/>
            <a:ext cx="80663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8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Capstone Diary</a:t>
            </a:r>
            <a:endParaRPr kumimoji="1" lang="ko-Kore-KR" altLang="en-US" sz="8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3AD502-1CFA-0D45-4D49-9DAD818149B8}"/>
              </a:ext>
            </a:extLst>
          </p:cNvPr>
          <p:cNvSpPr txBox="1"/>
          <p:nvPr/>
        </p:nvSpPr>
        <p:spPr>
          <a:xfrm>
            <a:off x="1129707" y="4075366"/>
            <a:ext cx="10299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</a:rPr>
              <a:t>현대인들은 마음을 털어놓을 곳이 필요합니다</a:t>
            </a:r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</a:rPr>
              <a:t>.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A265AD-1CAE-F090-0E57-5C155B38C775}"/>
              </a:ext>
            </a:extLst>
          </p:cNvPr>
          <p:cNvSpPr txBox="1"/>
          <p:nvPr/>
        </p:nvSpPr>
        <p:spPr>
          <a:xfrm>
            <a:off x="1119547" y="5124434"/>
            <a:ext cx="1179201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감정을 표현하고 정리함으로써 정서적 안정을 얻고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en-US" altLang="ko-KR" sz="2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개인의 성장과 발전을 기록하며 반성할 수 </a:t>
            </a:r>
            <a:r>
              <a:rPr lang="ko-KR" altLang="en-US" sz="2400" dirty="0" err="1">
                <a:solidFill>
                  <a:schemeClr val="bg1">
                    <a:lumMod val="95000"/>
                  </a:schemeClr>
                </a:solidFill>
              </a:rPr>
              <a:t>있어야하며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</a:rPr>
              <a:t>, </a:t>
            </a:r>
          </a:p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과거의 추억을 되새기며 살아가는 데 필요한 따뜻한 에너지를 얻을 수도 있어야 합니다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endParaRPr lang="en-US" altLang="ko-KR" sz="2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우리는 그런  현대인들의  필요를 충족시키는 서비스를 제공할 것입니다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</a:rPr>
              <a:t>. </a:t>
            </a:r>
          </a:p>
          <a:p>
            <a:endParaRPr lang="en-US" altLang="ko-KR" sz="2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일기를 통해 매일의 삶을 보다 의미 있게 살아가는 방법을 함께 탐색해 나갈 것입니다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B419BE-5E1E-BC81-0CD6-870EB89677C7}"/>
              </a:ext>
            </a:extLst>
          </p:cNvPr>
          <p:cNvSpPr txBox="1"/>
          <p:nvPr/>
        </p:nvSpPr>
        <p:spPr>
          <a:xfrm>
            <a:off x="15240000" y="472122"/>
            <a:ext cx="27863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800" dirty="0"/>
              <a:t>작품</a:t>
            </a:r>
            <a:r>
              <a:rPr kumimoji="1" lang="ko-KR" altLang="en-US" sz="4800" dirty="0"/>
              <a:t> 개요</a:t>
            </a:r>
            <a:endParaRPr kumimoji="1" lang="ko-Kore-KR" altLang="en-US" sz="4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A542B8C-8663-F49A-B2AE-520156C8E1E4}"/>
              </a:ext>
            </a:extLst>
          </p:cNvPr>
          <p:cNvSpPr/>
          <p:nvPr/>
        </p:nvSpPr>
        <p:spPr>
          <a:xfrm rot="5400000">
            <a:off x="9427509" y="965893"/>
            <a:ext cx="10287003" cy="8305799"/>
          </a:xfrm>
          <a:prstGeom prst="rect">
            <a:avLst/>
          </a:prstGeom>
          <a:solidFill>
            <a:srgbClr val="48AABD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0" name="Object 1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593111" y="-451558"/>
            <a:ext cx="5397714" cy="2807410"/>
          </a:xfrm>
          <a:prstGeom prst="rect">
            <a:avLst/>
          </a:prstGeom>
        </p:spPr>
      </p:pic>
      <p:pic>
        <p:nvPicPr>
          <p:cNvPr id="1028" name="Picture 4" descr="노트북 화면 벡터, 노트북 Png, 노트북 화면 Png, 노트북 PNG, 일러스트 및 벡터 에 대한 무료 다운로드 - Pngtree">
            <a:extLst>
              <a:ext uri="{FF2B5EF4-FFF2-40B4-BE49-F238E27FC236}">
                <a16:creationId xmlns:a16="http://schemas.microsoft.com/office/drawing/2014/main" id="{A45DDB93-5686-9B94-AACC-9629D7821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6600" y="433501"/>
            <a:ext cx="8305800" cy="895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A64AE9-18E6-4B0C-4CCB-9B2D5FA0EE8F}"/>
              </a:ext>
            </a:extLst>
          </p:cNvPr>
          <p:cNvSpPr txBox="1"/>
          <p:nvPr/>
        </p:nvSpPr>
        <p:spPr>
          <a:xfrm>
            <a:off x="228600" y="2628900"/>
            <a:ext cx="7971287" cy="6863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3200" b="1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회원관리 </a:t>
            </a:r>
            <a:endParaRPr lang="en-US" altLang="ko-KR" sz="3200" b="1" kern="100" dirty="0"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3200" dirty="0">
                <a:effectLst/>
                <a:latin typeface="Helvetica Neue" panose="02000503000000020004" pitchFamily="2" charset="0"/>
              </a:rPr>
              <a:t>→ 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사용자가 회원가입시 </a:t>
            </a:r>
            <a:r>
              <a:rPr lang="ko-KR" altLang="en-US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정보를 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서버에 전</a:t>
            </a:r>
            <a:r>
              <a:rPr lang="ko-KR" altLang="en-US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송</a:t>
            </a:r>
            <a:endParaRPr lang="en-US" altLang="ko-KR" sz="32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서버에서</a:t>
            </a:r>
            <a:r>
              <a:rPr lang="ko-Kore-KR" altLang="en-US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정보</a:t>
            </a:r>
            <a:r>
              <a:rPr lang="ko-KR" altLang="en-US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</a:t>
            </a:r>
            <a:r>
              <a:rPr lang="ko-KR" altLang="ko-Kore-KR" sz="32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관리</a:t>
            </a:r>
            <a:endParaRPr lang="ko-Kore-KR" altLang="ko-Kore-KR" sz="32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kumimoji="1" lang="en-US" altLang="ko-Kore-KR" sz="3200" dirty="0"/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effectLst/>
                <a:latin typeface="Helvetica Neue" panose="02000503000000020004" pitchFamily="2" charset="0"/>
              </a:rPr>
              <a:t>→ </a:t>
            </a:r>
            <a:r>
              <a:rPr lang="ko-KR" altLang="en-US" sz="3200" b="1" dirty="0"/>
              <a:t>정보를 </a:t>
            </a:r>
            <a:r>
              <a:rPr lang="ko-KR" altLang="en-US" sz="3200" b="1" dirty="0" err="1"/>
              <a:t>여러페이지에</a:t>
            </a:r>
            <a:r>
              <a:rPr lang="ko-KR" altLang="en-US" sz="3200" b="1" dirty="0"/>
              <a:t>  입력</a:t>
            </a:r>
            <a:endParaRPr lang="en-US" altLang="ko-KR" sz="3200" b="1" dirty="0"/>
          </a:p>
          <a:p>
            <a:pPr>
              <a:lnSpc>
                <a:spcPct val="150000"/>
              </a:lnSpc>
            </a:pPr>
            <a:r>
              <a:rPr lang="en" altLang="ko-Kore-KR" sz="3200" dirty="0"/>
              <a:t>React Router </a:t>
            </a:r>
            <a:r>
              <a:rPr lang="ko-KR" altLang="en-US" sz="3200" dirty="0"/>
              <a:t>라이브러리를 사용해 정보를 </a:t>
            </a:r>
            <a:endParaRPr lang="en-US" altLang="ko-KR" sz="3200" dirty="0"/>
          </a:p>
          <a:p>
            <a:pPr>
              <a:lnSpc>
                <a:spcPct val="150000"/>
              </a:lnSpc>
            </a:pPr>
            <a:r>
              <a:rPr lang="ko-KR" altLang="en-US" sz="3200" dirty="0"/>
              <a:t>한 페이지가 아닌 여러 페이지에 거쳐 입력하고 서버에 전송하도록 함</a:t>
            </a:r>
            <a:br>
              <a:rPr kumimoji="1" lang="en-US" altLang="ko-KR" sz="3200" b="1" dirty="0"/>
            </a:br>
            <a:endParaRPr kumimoji="1" lang="en-US" altLang="ko-KR" sz="3200" b="1" dirty="0"/>
          </a:p>
        </p:txBody>
      </p:sp>
      <p:pic>
        <p:nvPicPr>
          <p:cNvPr id="3" name="그림 2" descr="스크린샷, 텍스트, 화이트, 디자인이(가) 표시된 사진&#10;&#10;자동 생성된 설명">
            <a:extLst>
              <a:ext uri="{FF2B5EF4-FFF2-40B4-BE49-F238E27FC236}">
                <a16:creationId xmlns:a16="http://schemas.microsoft.com/office/drawing/2014/main" id="{CD5F5240-991D-2437-D2E3-12ADDF57D9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0" y="3240911"/>
            <a:ext cx="4953000" cy="32919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7EABDA-6389-8058-A571-E0036C352F33}"/>
              </a:ext>
            </a:extLst>
          </p:cNvPr>
          <p:cNvSpPr txBox="1"/>
          <p:nvPr/>
        </p:nvSpPr>
        <p:spPr>
          <a:xfrm>
            <a:off x="228600" y="433501"/>
            <a:ext cx="46987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8800" b="1" dirty="0"/>
              <a:t>회원가입</a:t>
            </a:r>
          </a:p>
        </p:txBody>
      </p:sp>
    </p:spTree>
    <p:extLst>
      <p:ext uri="{BB962C8B-B14F-4D97-AF65-F5344CB8AC3E}">
        <p14:creationId xmlns:p14="http://schemas.microsoft.com/office/powerpoint/2010/main" val="2950559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A542B8C-8663-F49A-B2AE-520156C8E1E4}"/>
              </a:ext>
            </a:extLst>
          </p:cNvPr>
          <p:cNvSpPr/>
          <p:nvPr/>
        </p:nvSpPr>
        <p:spPr>
          <a:xfrm rot="5400000">
            <a:off x="8991599" y="972818"/>
            <a:ext cx="10287003" cy="8305799"/>
          </a:xfrm>
          <a:prstGeom prst="rect">
            <a:avLst/>
          </a:prstGeom>
          <a:solidFill>
            <a:srgbClr val="48AABD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pic>
        <p:nvPicPr>
          <p:cNvPr id="20" name="Object 1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593111" y="-451558"/>
            <a:ext cx="5397714" cy="280741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D8778492-13ED-A33D-82EE-B306C58C7C25}"/>
              </a:ext>
            </a:extLst>
          </p:cNvPr>
          <p:cNvGrpSpPr/>
          <p:nvPr/>
        </p:nvGrpSpPr>
        <p:grpSpPr>
          <a:xfrm>
            <a:off x="9753598" y="415974"/>
            <a:ext cx="8305800" cy="8953500"/>
            <a:chOff x="3677919" y="1420651"/>
            <a:chExt cx="5435600" cy="5435600"/>
          </a:xfrm>
        </p:grpSpPr>
        <p:pic>
          <p:nvPicPr>
            <p:cNvPr id="1028" name="Picture 4" descr="노트북 화면 벡터, 노트북 Png, 노트북 화면 Png, 노트북 PNG, 일러스트 및 벡터 에 대한 무료 다운로드 - Pngtree">
              <a:extLst>
                <a:ext uri="{FF2B5EF4-FFF2-40B4-BE49-F238E27FC236}">
                  <a16:creationId xmlns:a16="http://schemas.microsoft.com/office/drawing/2014/main" id="{A45DDB93-5686-9B94-AACC-9629D78215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77919" y="1420651"/>
              <a:ext cx="5435600" cy="543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림 3" descr="텍스트, 스크린샷, 폰트, 디자인이(가) 표시된 사진&#10;&#10;자동 생성된 설명">
              <a:extLst>
                <a:ext uri="{FF2B5EF4-FFF2-40B4-BE49-F238E27FC236}">
                  <a16:creationId xmlns:a16="http://schemas.microsoft.com/office/drawing/2014/main" id="{4A6D5438-4318-A986-4037-0E740EF33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9046" y="3002592"/>
              <a:ext cx="3293347" cy="2140908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6A64AE9-18E6-4B0C-4CCB-9B2D5FA0EE8F}"/>
              </a:ext>
            </a:extLst>
          </p:cNvPr>
          <p:cNvSpPr txBox="1"/>
          <p:nvPr/>
        </p:nvSpPr>
        <p:spPr>
          <a:xfrm>
            <a:off x="312348" y="2781300"/>
            <a:ext cx="7819769" cy="51826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3200" b="1" dirty="0"/>
              <a:t>JWT</a:t>
            </a:r>
            <a:r>
              <a:rPr kumimoji="1" lang="ko-KR" altLang="en-US" sz="3200" b="1" dirty="0"/>
              <a:t> 토큰 로그인</a:t>
            </a:r>
            <a:endParaRPr kumimoji="1" lang="en-US" altLang="ko-KR" sz="3200" b="1" dirty="0"/>
          </a:p>
          <a:p>
            <a:pPr>
              <a:lnSpc>
                <a:spcPct val="150000"/>
              </a:lnSpc>
            </a:pPr>
            <a:r>
              <a:rPr kumimoji="1" lang="ko-KR" altLang="en-US" sz="3200" dirty="0"/>
              <a:t>회원가입을 완료한 사용자에게 서버는 </a:t>
            </a:r>
            <a:r>
              <a:rPr kumimoji="1" lang="en-US" altLang="ko-KR" sz="3200" dirty="0"/>
              <a:t>JWT</a:t>
            </a:r>
          </a:p>
          <a:p>
            <a:pPr>
              <a:lnSpc>
                <a:spcPct val="150000"/>
              </a:lnSpc>
            </a:pPr>
            <a:r>
              <a:rPr kumimoji="1" lang="ko-KR" altLang="en-US" sz="3200" dirty="0"/>
              <a:t>토큰을 발급하고 로그인 할 수 있도록 함</a:t>
            </a:r>
            <a:r>
              <a:rPr kumimoji="1" lang="en-US" altLang="ko-KR" sz="3200" dirty="0"/>
              <a:t>.</a:t>
            </a:r>
          </a:p>
          <a:p>
            <a:pPr>
              <a:lnSpc>
                <a:spcPct val="150000"/>
              </a:lnSpc>
            </a:pPr>
            <a:endParaRPr kumimoji="1" lang="en-US" altLang="ko-Kore-KR" sz="3200" dirty="0"/>
          </a:p>
          <a:p>
            <a:pPr>
              <a:lnSpc>
                <a:spcPct val="150000"/>
              </a:lnSpc>
            </a:pPr>
            <a:r>
              <a:rPr kumimoji="1" lang="ko-KR" altLang="en-US" sz="3200" b="1" dirty="0"/>
              <a:t>간편 로그인</a:t>
            </a:r>
            <a:endParaRPr kumimoji="1" lang="en-US" altLang="ko-KR" sz="3200" b="1" dirty="0"/>
          </a:p>
          <a:p>
            <a:pPr>
              <a:lnSpc>
                <a:spcPct val="150000"/>
              </a:lnSpc>
            </a:pPr>
            <a:r>
              <a:rPr kumimoji="1" lang="ko-KR" altLang="en-US" sz="3200" dirty="0"/>
              <a:t>로컬 스토리지를 이용한 간편로그인</a:t>
            </a:r>
            <a:r>
              <a:rPr kumimoji="1" lang="en-US" altLang="ko-KR" sz="3200" dirty="0"/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 sz="3200" dirty="0"/>
              <a:t>체크박스 체크시에만 작동</a:t>
            </a:r>
            <a:r>
              <a:rPr kumimoji="1" lang="en-US" altLang="ko-KR" sz="3200" dirty="0"/>
              <a:t>.</a:t>
            </a:r>
            <a:endParaRPr kumimoji="1" lang="ko-Kore-KR" alt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EEB6D6-7773-91FC-A015-3D26778D61FD}"/>
              </a:ext>
            </a:extLst>
          </p:cNvPr>
          <p:cNvSpPr txBox="1"/>
          <p:nvPr/>
        </p:nvSpPr>
        <p:spPr>
          <a:xfrm>
            <a:off x="30480" y="228872"/>
            <a:ext cx="357020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8800" b="1" dirty="0"/>
              <a:t>로그인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A542B8C-8663-F49A-B2AE-520156C8E1E4}"/>
              </a:ext>
            </a:extLst>
          </p:cNvPr>
          <p:cNvSpPr/>
          <p:nvPr/>
        </p:nvSpPr>
        <p:spPr>
          <a:xfrm rot="5400000">
            <a:off x="8991599" y="998219"/>
            <a:ext cx="10287003" cy="8305799"/>
          </a:xfrm>
          <a:prstGeom prst="rect">
            <a:avLst/>
          </a:prstGeom>
          <a:solidFill>
            <a:srgbClr val="48AABD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6" name="Picture 4" descr="노트북 화면 벡터, 노트북 Png, 노트북 화면 Png, 노트북 PNG, 일러스트 및 벡터 에 대한 무료 다운로드 - Pngtree">
            <a:extLst>
              <a:ext uri="{FF2B5EF4-FFF2-40B4-BE49-F238E27FC236}">
                <a16:creationId xmlns:a16="http://schemas.microsoft.com/office/drawing/2014/main" id="{6B8166D7-4D5E-F613-81AD-9CE9459CC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1341120"/>
            <a:ext cx="8305800" cy="895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593111" y="-451558"/>
            <a:ext cx="5397714" cy="28074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A64AE9-18E6-4B0C-4CCB-9B2D5FA0EE8F}"/>
              </a:ext>
            </a:extLst>
          </p:cNvPr>
          <p:cNvSpPr txBox="1"/>
          <p:nvPr/>
        </p:nvSpPr>
        <p:spPr>
          <a:xfrm>
            <a:off x="700617" y="3373785"/>
            <a:ext cx="8735084" cy="57554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200" b="1" dirty="0"/>
              <a:t>아바타 정보조회 및 데이터 수정</a:t>
            </a:r>
            <a:endParaRPr kumimoji="1" lang="en-US" altLang="ko-KR" sz="3200" b="1" dirty="0"/>
          </a:p>
          <a:p>
            <a:pPr>
              <a:lnSpc>
                <a:spcPct val="150000"/>
              </a:lnSpc>
            </a:pPr>
            <a:r>
              <a:rPr kumimoji="1" lang="en-US" altLang="ko-KR" sz="3200" dirty="0" err="1"/>
              <a:t>Useeffect</a:t>
            </a:r>
            <a:r>
              <a:rPr kumimoji="1" lang="ko-KR" altLang="en-US" sz="3200" dirty="0"/>
              <a:t> 훅과 </a:t>
            </a:r>
            <a:r>
              <a:rPr kumimoji="1" lang="en-US" altLang="ko-KR" sz="3200" dirty="0" err="1"/>
              <a:t>usestate</a:t>
            </a:r>
            <a:r>
              <a:rPr kumimoji="1" lang="ko-KR" altLang="en-US" sz="3200" dirty="0" err="1"/>
              <a:t>를</a:t>
            </a:r>
            <a:r>
              <a:rPr kumimoji="1" lang="ko-KR" altLang="en-US" sz="3200" dirty="0"/>
              <a:t> 이용</a:t>
            </a:r>
            <a:endParaRPr kumimoji="1" lang="en-US" altLang="ko-KR" sz="3200" dirty="0"/>
          </a:p>
          <a:p>
            <a:pPr>
              <a:lnSpc>
                <a:spcPct val="150000"/>
              </a:lnSpc>
            </a:pPr>
            <a:r>
              <a:rPr kumimoji="1" lang="ko-KR" altLang="en-US" sz="3200" dirty="0"/>
              <a:t>아바타 이름 조회</a:t>
            </a:r>
            <a:r>
              <a:rPr kumimoji="1" lang="en-US" altLang="ko-KR" sz="3200" dirty="0"/>
              <a:t>,</a:t>
            </a:r>
            <a:r>
              <a:rPr kumimoji="1" lang="ko-KR" altLang="en-US" sz="3200" dirty="0"/>
              <a:t> 수정</a:t>
            </a:r>
            <a:endParaRPr kumimoji="1" lang="en-US" altLang="ko-KR" sz="3200" dirty="0"/>
          </a:p>
          <a:p>
            <a:pPr>
              <a:lnSpc>
                <a:spcPct val="150000"/>
              </a:lnSpc>
            </a:pPr>
            <a:r>
              <a:rPr kumimoji="1" lang="ko-KR" altLang="en-US" sz="3200" dirty="0"/>
              <a:t>레벨 조회</a:t>
            </a:r>
            <a:br>
              <a:rPr kumimoji="1" lang="en-US" altLang="ko-KR" sz="3200" dirty="0"/>
            </a:br>
            <a:br>
              <a:rPr kumimoji="1" lang="en-US" altLang="ko-KR" sz="3200" dirty="0"/>
            </a:br>
            <a:r>
              <a:rPr kumimoji="1" lang="ko-KR" altLang="en-US" sz="3200" b="1" dirty="0"/>
              <a:t>페이지 이동</a:t>
            </a:r>
            <a:endParaRPr kumimoji="1" lang="en-US" altLang="ko-KR" sz="3200" b="1" dirty="0"/>
          </a:p>
          <a:p>
            <a:pPr>
              <a:lnSpc>
                <a:spcPct val="150000"/>
              </a:lnSpc>
            </a:pPr>
            <a:r>
              <a:rPr kumimoji="1" lang="ko-KR" altLang="en-US" sz="3200" dirty="0"/>
              <a:t>네비게이션 바 </a:t>
            </a:r>
            <a:r>
              <a:rPr kumimoji="1" lang="en-US" altLang="ko-KR" sz="3200" dirty="0"/>
              <a:t>,</a:t>
            </a:r>
            <a:r>
              <a:rPr kumimoji="1" lang="ko-KR" altLang="en-US" sz="3200" dirty="0"/>
              <a:t> 화면 클릭을 이용해 페이지 이동</a:t>
            </a:r>
            <a:endParaRPr lang="en-US" altLang="ko-KR" sz="3200" dirty="0"/>
          </a:p>
          <a:p>
            <a:endParaRPr lang="en-US" altLang="ko-KR" sz="3200" dirty="0"/>
          </a:p>
        </p:txBody>
      </p:sp>
      <p:pic>
        <p:nvPicPr>
          <p:cNvPr id="3" name="그림 2" descr="스크린샷, 운영 체제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7CB7094F-AAE7-17BA-3A0C-E8205DE279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4137" y="4148530"/>
            <a:ext cx="5079126" cy="33143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CA5634-460C-66B0-99BA-3C056D049F5A}"/>
              </a:ext>
            </a:extLst>
          </p:cNvPr>
          <p:cNvSpPr txBox="1"/>
          <p:nvPr/>
        </p:nvSpPr>
        <p:spPr>
          <a:xfrm>
            <a:off x="228600" y="433501"/>
            <a:ext cx="357020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8800" b="1" dirty="0" err="1"/>
              <a:t>홈화면</a:t>
            </a:r>
            <a:endParaRPr kumimoji="1" lang="ko-Kore-KR" alt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4061227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A542B8C-8663-F49A-B2AE-520156C8E1E4}"/>
              </a:ext>
            </a:extLst>
          </p:cNvPr>
          <p:cNvSpPr/>
          <p:nvPr/>
        </p:nvSpPr>
        <p:spPr>
          <a:xfrm rot="5400000">
            <a:off x="9427509" y="965893"/>
            <a:ext cx="10287003" cy="8305799"/>
          </a:xfrm>
          <a:prstGeom prst="rect">
            <a:avLst/>
          </a:prstGeom>
          <a:solidFill>
            <a:srgbClr val="48AABD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0" name="Object 1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593111" y="-451558"/>
            <a:ext cx="5397714" cy="2807410"/>
          </a:xfrm>
          <a:prstGeom prst="rect">
            <a:avLst/>
          </a:prstGeom>
        </p:spPr>
      </p:pic>
      <p:pic>
        <p:nvPicPr>
          <p:cNvPr id="1028" name="Picture 4" descr="노트북 화면 벡터, 노트북 Png, 노트북 화면 Png, 노트북 PNG, 일러스트 및 벡터 에 대한 무료 다운로드 - Pngtree">
            <a:extLst>
              <a:ext uri="{FF2B5EF4-FFF2-40B4-BE49-F238E27FC236}">
                <a16:creationId xmlns:a16="http://schemas.microsoft.com/office/drawing/2014/main" id="{A45DDB93-5686-9B94-AACC-9629D7821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6600" y="433501"/>
            <a:ext cx="8305800" cy="895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A64AE9-18E6-4B0C-4CCB-9B2D5FA0EE8F}"/>
              </a:ext>
            </a:extLst>
          </p:cNvPr>
          <p:cNvSpPr txBox="1"/>
          <p:nvPr/>
        </p:nvSpPr>
        <p:spPr>
          <a:xfrm>
            <a:off x="228600" y="2348232"/>
            <a:ext cx="7971287" cy="8141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ko-KR" altLang="en-US" sz="3200" b="1" dirty="0">
                <a:effectLst/>
                <a:latin typeface="Helvetica Neue" panose="02000503000000020004" pitchFamily="2" charset="0"/>
              </a:rPr>
            </a:br>
            <a:r>
              <a:rPr lang="ko-KR" altLang="en-US" sz="3200" b="1" dirty="0">
                <a:effectLst/>
                <a:latin typeface="Helvetica Neue" panose="02000503000000020004" pitchFamily="2" charset="0"/>
              </a:rPr>
              <a:t>아바타 생성</a:t>
            </a:r>
          </a:p>
          <a:p>
            <a:pPr algn="just"/>
            <a:r>
              <a:rPr lang="ko-KR" altLang="en-US" sz="3200" dirty="0">
                <a:effectLst/>
                <a:latin typeface="Helvetica Neue" panose="02000503000000020004" pitchFamily="2" charset="0"/>
              </a:rPr>
              <a:t>→ 사용자 </a:t>
            </a:r>
            <a:r>
              <a:rPr lang="en-US" altLang="ko-KR" sz="3200" dirty="0">
                <a:effectLst/>
                <a:latin typeface="Helvetica Neue" panose="02000503000000020004" pitchFamily="2" charset="0"/>
              </a:rPr>
              <a:t>1</a:t>
            </a:r>
            <a:r>
              <a:rPr lang="ko-KR" altLang="en-US" sz="3200" dirty="0">
                <a:effectLst/>
                <a:latin typeface="Helvetica Neue" panose="02000503000000020004" pitchFamily="2" charset="0"/>
              </a:rPr>
              <a:t>명당 </a:t>
            </a:r>
            <a:r>
              <a:rPr lang="en-US" altLang="ko-KR" sz="3200" dirty="0">
                <a:effectLst/>
                <a:latin typeface="Helvetica Neue" panose="02000503000000020004" pitchFamily="2" charset="0"/>
              </a:rPr>
              <a:t>1</a:t>
            </a:r>
            <a:r>
              <a:rPr lang="ko-KR" altLang="en-US" sz="3200" dirty="0">
                <a:effectLst/>
                <a:latin typeface="Helvetica Neue" panose="02000503000000020004" pitchFamily="2" charset="0"/>
              </a:rPr>
              <a:t>개의 아바타 생성</a:t>
            </a:r>
            <a:endParaRPr lang="en-US" altLang="ko-KR" sz="3200" dirty="0">
              <a:effectLst/>
              <a:latin typeface="Helvetica Neue" panose="02000503000000020004" pitchFamily="2" charset="0"/>
            </a:endParaRPr>
          </a:p>
          <a:p>
            <a:pPr algn="just"/>
            <a:endParaRPr lang="en-US" altLang="ko-KR" sz="3200" dirty="0">
              <a:latin typeface="Helvetica Neue" panose="02000503000000020004" pitchFamily="2" charset="0"/>
            </a:endParaRPr>
          </a:p>
          <a:p>
            <a:pPr algn="just"/>
            <a:r>
              <a:rPr lang="ko-KR" altLang="en-US" sz="3200" b="1" dirty="0">
                <a:effectLst/>
                <a:latin typeface="Helvetica Neue" panose="02000503000000020004" pitchFamily="2" charset="0"/>
              </a:rPr>
              <a:t>아바타 정보 조회 기능</a:t>
            </a:r>
          </a:p>
          <a:p>
            <a:pPr algn="just"/>
            <a:r>
              <a:rPr lang="ko-KR" altLang="en-US" sz="3200" dirty="0">
                <a:effectLst/>
                <a:latin typeface="Helvetica Neue" panose="02000503000000020004" pitchFamily="2" charset="0"/>
              </a:rPr>
              <a:t>→ 해당 아바타의 레벨과 경험치 이름을 조회</a:t>
            </a:r>
            <a:endParaRPr lang="en-US" altLang="ko-KR" sz="3200" dirty="0">
              <a:effectLst/>
              <a:latin typeface="Helvetica Neue" panose="02000503000000020004" pitchFamily="2" charset="0"/>
            </a:endParaRPr>
          </a:p>
          <a:p>
            <a:pPr algn="just"/>
            <a:endParaRPr lang="ko-KR" altLang="en-US" sz="3200" dirty="0">
              <a:effectLst/>
              <a:latin typeface="Helvetica Neue" panose="02000503000000020004" pitchFamily="2" charset="0"/>
            </a:endParaRPr>
          </a:p>
          <a:p>
            <a:pPr algn="just"/>
            <a:r>
              <a:rPr lang="ko-KR" altLang="en-US" sz="3200" b="1" dirty="0">
                <a:effectLst/>
                <a:latin typeface="Helvetica Neue" panose="02000503000000020004" pitchFamily="2" charset="0"/>
              </a:rPr>
              <a:t>아바타의 레벨과 경험치 </a:t>
            </a:r>
          </a:p>
          <a:p>
            <a:pPr algn="just"/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→ </a:t>
            </a:r>
            <a:r>
              <a:rPr lang="ko-KR" altLang="en-US" sz="32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일기</a:t>
            </a:r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en-US" altLang="ko-KR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1</a:t>
            </a:r>
            <a:r>
              <a:rPr lang="ko-KR" altLang="en-US" sz="32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개당</a:t>
            </a:r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en-US" altLang="ko-KR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20</a:t>
            </a:r>
            <a:r>
              <a:rPr lang="ko-KR" altLang="en-US" sz="32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</a:t>
            </a:r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32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경험치 증가</a:t>
            </a:r>
            <a:r>
              <a:rPr lang="en-US" altLang="ko-KR" sz="32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algn="just"/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en-US" altLang="ko-KR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100</a:t>
            </a:r>
            <a:r>
              <a:rPr lang="ko-KR" altLang="en-US" sz="32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</a:t>
            </a:r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32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경험치를</a:t>
            </a:r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3200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채울시</a:t>
            </a:r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en-US" altLang="ko-KR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1</a:t>
            </a:r>
            <a:r>
              <a:rPr lang="ko-KR" altLang="en-US" sz="32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레벨이</a:t>
            </a:r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32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올라가고</a:t>
            </a:r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32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경험치는</a:t>
            </a:r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en-US" altLang="ko-KR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0</a:t>
            </a:r>
            <a:r>
              <a:rPr lang="ko-KR" altLang="en-US" sz="3200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으로</a:t>
            </a:r>
            <a:r>
              <a:rPr lang="ko-KR" altLang="en-US" sz="3200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sz="32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초기화</a:t>
            </a:r>
          </a:p>
          <a:p>
            <a:pPr>
              <a:lnSpc>
                <a:spcPct val="150000"/>
              </a:lnSpc>
            </a:pPr>
            <a:endParaRPr kumimoji="1" lang="en-US" altLang="ko-KR" sz="3200" b="1" dirty="0"/>
          </a:p>
          <a:p>
            <a:pPr>
              <a:lnSpc>
                <a:spcPct val="150000"/>
              </a:lnSpc>
            </a:pPr>
            <a:br>
              <a:rPr kumimoji="1" lang="en-US" altLang="ko-KR" sz="3200" b="1" dirty="0"/>
            </a:br>
            <a:endParaRPr kumimoji="1" lang="en-US" altLang="ko-KR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7EABDA-6389-8058-A571-E0036C352F33}"/>
              </a:ext>
            </a:extLst>
          </p:cNvPr>
          <p:cNvSpPr txBox="1"/>
          <p:nvPr/>
        </p:nvSpPr>
        <p:spPr>
          <a:xfrm>
            <a:off x="228600" y="305268"/>
            <a:ext cx="357020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8800" b="1" dirty="0"/>
              <a:t>아바타</a:t>
            </a:r>
          </a:p>
        </p:txBody>
      </p:sp>
      <p:pic>
        <p:nvPicPr>
          <p:cNvPr id="4" name="그림 3" descr="스크린샷, 디자인이(가) 표시된 사진&#10;&#10;자동 생성된 설명">
            <a:extLst>
              <a:ext uri="{FF2B5EF4-FFF2-40B4-BE49-F238E27FC236}">
                <a16:creationId xmlns:a16="http://schemas.microsoft.com/office/drawing/2014/main" id="{D7265631-33E7-0B9A-20F2-3A216668BE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5"/>
          <a:stretch/>
        </p:blipFill>
        <p:spPr>
          <a:xfrm>
            <a:off x="12420600" y="3086100"/>
            <a:ext cx="5148509" cy="332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114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A542B8C-8663-F49A-B2AE-520156C8E1E4}"/>
              </a:ext>
            </a:extLst>
          </p:cNvPr>
          <p:cNvSpPr/>
          <p:nvPr/>
        </p:nvSpPr>
        <p:spPr>
          <a:xfrm rot="5400000">
            <a:off x="9427509" y="965893"/>
            <a:ext cx="10287003" cy="8305799"/>
          </a:xfrm>
          <a:prstGeom prst="rect">
            <a:avLst/>
          </a:prstGeom>
          <a:solidFill>
            <a:srgbClr val="48AABD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0" name="Object 1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593111" y="-451558"/>
            <a:ext cx="5397714" cy="2807410"/>
          </a:xfrm>
          <a:prstGeom prst="rect">
            <a:avLst/>
          </a:prstGeom>
        </p:spPr>
      </p:pic>
      <p:pic>
        <p:nvPicPr>
          <p:cNvPr id="1028" name="Picture 4" descr="노트북 화면 벡터, 노트북 Png, 노트북 화면 Png, 노트북 PNG, 일러스트 및 벡터 에 대한 무료 다운로드 - Pngtree">
            <a:extLst>
              <a:ext uri="{FF2B5EF4-FFF2-40B4-BE49-F238E27FC236}">
                <a16:creationId xmlns:a16="http://schemas.microsoft.com/office/drawing/2014/main" id="{A45DDB93-5686-9B94-AACC-9629D7821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3368" y="-806802"/>
            <a:ext cx="8305800" cy="895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A64AE9-18E6-4B0C-4CCB-9B2D5FA0EE8F}"/>
              </a:ext>
            </a:extLst>
          </p:cNvPr>
          <p:cNvSpPr txBox="1"/>
          <p:nvPr/>
        </p:nvSpPr>
        <p:spPr>
          <a:xfrm>
            <a:off x="228600" y="2171700"/>
            <a:ext cx="7971287" cy="7797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500" b="1" kern="100" dirty="0"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날짜 선택</a:t>
            </a:r>
            <a:endParaRPr lang="en-US" altLang="ko-KR" sz="2500" b="1" kern="100" dirty="0"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500" dirty="0">
                <a:effectLst/>
                <a:latin typeface="Helvetica Neue" panose="02000503000000020004" pitchFamily="2" charset="0"/>
              </a:rPr>
              <a:t>→ </a:t>
            </a:r>
            <a:r>
              <a:rPr kumimoji="1" lang="ko-KR" altLang="en-US" sz="2500" dirty="0"/>
              <a:t>캘린더에서 원하는 날짜를 선택</a:t>
            </a:r>
            <a:endParaRPr kumimoji="1" lang="en-US" altLang="ko-KR" sz="2500" dirty="0"/>
          </a:p>
          <a:p>
            <a:pPr>
              <a:lnSpc>
                <a:spcPct val="150000"/>
              </a:lnSpc>
            </a:pPr>
            <a:endParaRPr kumimoji="1" lang="en-US" altLang="ko-Kore-KR" sz="2500" dirty="0"/>
          </a:p>
          <a:p>
            <a:pPr>
              <a:lnSpc>
                <a:spcPct val="150000"/>
              </a:lnSpc>
            </a:pPr>
            <a:r>
              <a:rPr kumimoji="1" lang="ko-KR" altLang="en-US" sz="2500" b="1" dirty="0"/>
              <a:t>다이어리 작성</a:t>
            </a:r>
            <a:endParaRPr kumimoji="1" lang="en-US" altLang="ko-KR" sz="2500" b="1" dirty="0"/>
          </a:p>
          <a:p>
            <a:pPr>
              <a:lnSpc>
                <a:spcPct val="150000"/>
              </a:lnSpc>
            </a:pPr>
            <a:r>
              <a:rPr lang="ko-KR" altLang="en-US" sz="2500" dirty="0">
                <a:effectLst/>
                <a:latin typeface="Helvetica Neue" panose="02000503000000020004" pitchFamily="2" charset="0"/>
              </a:rPr>
              <a:t>→ </a:t>
            </a:r>
            <a:r>
              <a:rPr kumimoji="1" lang="ko-KR" altLang="en-US" sz="2500" dirty="0"/>
              <a:t>캘린더에서 원하는 날짜를 선택한 뒤  일기를 </a:t>
            </a:r>
            <a:r>
              <a:rPr lang="ko-KR" altLang="en-US" sz="2500" dirty="0">
                <a:effectLst/>
                <a:latin typeface="Helvetica Neue" panose="02000503000000020004" pitchFamily="2" charset="0"/>
              </a:rPr>
              <a:t>작성</a:t>
            </a:r>
            <a:r>
              <a:rPr lang="en-US" altLang="ko-KR" sz="2500" dirty="0">
                <a:effectLst/>
                <a:latin typeface="Helvetica Neue" panose="02000503000000020004" pitchFamily="2" charset="0"/>
              </a:rPr>
              <a:t>.</a:t>
            </a:r>
            <a:r>
              <a:rPr lang="en-US" altLang="ko-KR" sz="2500" dirty="0">
                <a:latin typeface="Helvetica Neue" panose="02000503000000020004" pitchFamily="2" charset="0"/>
              </a:rPr>
              <a:t> </a:t>
            </a:r>
            <a:r>
              <a:rPr lang="en-US" altLang="ko-KR" sz="2500" dirty="0" err="1">
                <a:latin typeface="Helvetica Neue" panose="02000503000000020004" pitchFamily="2" charset="0"/>
              </a:rPr>
              <a:t>ckeditor</a:t>
            </a:r>
            <a:r>
              <a:rPr lang="ko-KR" altLang="en-US" sz="2500" dirty="0" err="1">
                <a:latin typeface="Helvetica Neue" panose="02000503000000020004" pitchFamily="2" charset="0"/>
              </a:rPr>
              <a:t>를</a:t>
            </a:r>
            <a:r>
              <a:rPr lang="ko-KR" altLang="en-US" sz="2500" dirty="0">
                <a:latin typeface="Helvetica Neue" panose="02000503000000020004" pitchFamily="2" charset="0"/>
              </a:rPr>
              <a:t> 이용해 다양한 스타일의 일기 작성 가능</a:t>
            </a:r>
            <a:endParaRPr lang="en-US" altLang="ko-KR" sz="2500" dirty="0">
              <a:effectLst/>
              <a:latin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endParaRPr kumimoji="1" lang="en-US" altLang="ko-Kore-KR" sz="2500" b="1" dirty="0"/>
          </a:p>
          <a:p>
            <a:pPr>
              <a:lnSpc>
                <a:spcPct val="150000"/>
              </a:lnSpc>
            </a:pPr>
            <a:r>
              <a:rPr lang="ko-KR" altLang="en-US" sz="2500" b="1" dirty="0"/>
              <a:t>다이어리 조회</a:t>
            </a:r>
            <a:endParaRPr lang="en-US" altLang="ko-KR" sz="2500" b="1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ore-KR" sz="2500" b="1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일기 전체 조회</a:t>
            </a:r>
            <a:endParaRPr lang="ko-Kore-KR" altLang="ko-Kore-KR" sz="2500" b="1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ore-KR" sz="25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→  </a:t>
            </a:r>
            <a:r>
              <a:rPr lang="ko-KR" altLang="ko-Kore-KR" sz="25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내가 </a:t>
            </a:r>
            <a:r>
              <a:rPr lang="ko-KR" altLang="en-US" sz="25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쓴</a:t>
            </a:r>
            <a:r>
              <a:rPr lang="ko-KR" altLang="ko-Kore-KR" sz="25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일기를 페이지로 전체 조회 가능</a:t>
            </a:r>
            <a:endParaRPr lang="ko-Kore-KR" altLang="ko-Kore-KR" sz="25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ore-KR" sz="2500" b="1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일기 조회 </a:t>
            </a:r>
            <a:endParaRPr lang="ko-Kore-KR" altLang="ko-Kore-KR" sz="2500" b="1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ore-KR" sz="25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→ </a:t>
            </a:r>
            <a:r>
              <a:rPr lang="ko-KR" altLang="ko-Kore-KR" sz="25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날짜 </a:t>
            </a:r>
            <a:r>
              <a:rPr lang="ko-KR" altLang="ko-Kore-KR" sz="2500" kern="10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클릭시</a:t>
            </a:r>
            <a:r>
              <a:rPr lang="ko-KR" altLang="ko-Kore-KR" sz="25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 해당 날짜의 일기 조회 가능</a:t>
            </a:r>
            <a:endParaRPr lang="ko-Kore-KR" altLang="ko-Kore-KR" sz="25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500" dirty="0">
                <a:effectLst/>
                <a:latin typeface="Helvetica Neue" panose="02000503000000020004" pitchFamily="2" charset="0"/>
              </a:rPr>
              <a:t> </a:t>
            </a:r>
            <a:br>
              <a:rPr kumimoji="1" lang="en-US" altLang="ko-KR" sz="2500" b="1" dirty="0"/>
            </a:br>
            <a:endParaRPr kumimoji="1" lang="en-US" altLang="ko-KR" sz="25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7EABDA-6389-8058-A571-E0036C352F33}"/>
              </a:ext>
            </a:extLst>
          </p:cNvPr>
          <p:cNvSpPr txBox="1"/>
          <p:nvPr/>
        </p:nvSpPr>
        <p:spPr>
          <a:xfrm>
            <a:off x="228600" y="433501"/>
            <a:ext cx="495360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8800" b="1" dirty="0"/>
              <a:t>다이어리</a:t>
            </a:r>
            <a:r>
              <a:rPr kumimoji="1" lang="ko-KR" altLang="en-US" sz="8800" b="1" dirty="0"/>
              <a:t> </a:t>
            </a:r>
            <a:endParaRPr kumimoji="1" lang="ko-Kore-KR" altLang="en-US" sz="8800" b="1" dirty="0"/>
          </a:p>
        </p:txBody>
      </p:sp>
      <p:pic>
        <p:nvPicPr>
          <p:cNvPr id="4" name="그림 3" descr="텍스트, 라인, 스크린샷이(가) 표시된 사진&#10;&#10;자동 생성된 설명">
            <a:extLst>
              <a:ext uri="{FF2B5EF4-FFF2-40B4-BE49-F238E27FC236}">
                <a16:creationId xmlns:a16="http://schemas.microsoft.com/office/drawing/2014/main" id="{F6E3963F-DEF0-1976-B426-CE87ED5FF7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201" y="1880051"/>
            <a:ext cx="5181600" cy="3326382"/>
          </a:xfrm>
          <a:prstGeom prst="rect">
            <a:avLst/>
          </a:prstGeom>
        </p:spPr>
      </p:pic>
      <p:pic>
        <p:nvPicPr>
          <p:cNvPr id="7" name="그림 6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89687DAF-4C3C-9DB4-A72D-77B423EFE6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201" y="6386034"/>
            <a:ext cx="5181600" cy="3226848"/>
          </a:xfrm>
          <a:prstGeom prst="rect">
            <a:avLst/>
          </a:prstGeom>
        </p:spPr>
      </p:pic>
      <p:pic>
        <p:nvPicPr>
          <p:cNvPr id="10" name="Picture 4" descr="노트북 화면 벡터, 노트북 Png, 노트북 화면 Png, 노트북 PNG, 일러스트 및 벡터 에 대한 무료 다운로드 - Pngtree">
            <a:extLst>
              <a:ext uri="{FF2B5EF4-FFF2-40B4-BE49-F238E27FC236}">
                <a16:creationId xmlns:a16="http://schemas.microsoft.com/office/drawing/2014/main" id="{AB7A5CBA-560C-11A7-266D-AD44A9FB9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884" y="3599647"/>
            <a:ext cx="8305800" cy="895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1059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A542B8C-8663-F49A-B2AE-520156C8E1E4}"/>
              </a:ext>
            </a:extLst>
          </p:cNvPr>
          <p:cNvSpPr/>
          <p:nvPr/>
        </p:nvSpPr>
        <p:spPr>
          <a:xfrm rot="5400000">
            <a:off x="8991599" y="990599"/>
            <a:ext cx="10287003" cy="8305799"/>
          </a:xfrm>
          <a:prstGeom prst="rect">
            <a:avLst/>
          </a:prstGeom>
          <a:solidFill>
            <a:srgbClr val="48AABD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0" name="Object 1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593111" y="-451558"/>
            <a:ext cx="5397714" cy="2807410"/>
          </a:xfrm>
          <a:prstGeom prst="rect">
            <a:avLst/>
          </a:prstGeom>
        </p:spPr>
      </p:pic>
      <p:pic>
        <p:nvPicPr>
          <p:cNvPr id="1028" name="Picture 4" descr="노트북 화면 벡터, 노트북 Png, 노트북 화면 Png, 노트북 PNG, 일러스트 및 벡터 에 대한 무료 다운로드 - Pngtree">
            <a:extLst>
              <a:ext uri="{FF2B5EF4-FFF2-40B4-BE49-F238E27FC236}">
                <a16:creationId xmlns:a16="http://schemas.microsoft.com/office/drawing/2014/main" id="{A45DDB93-5686-9B94-AACC-9629D7821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6600" y="433501"/>
            <a:ext cx="8305799" cy="895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 descr="디자인, 스크린샷이(가) 표시된 사진&#10;&#10;자동 생성된 설명">
            <a:extLst>
              <a:ext uri="{FF2B5EF4-FFF2-40B4-BE49-F238E27FC236}">
                <a16:creationId xmlns:a16="http://schemas.microsoft.com/office/drawing/2014/main" id="{0BCD1F02-6011-33D6-AD3A-19E02C1C1C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0814" y="3279011"/>
            <a:ext cx="5397714" cy="32671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4FE53BD-C3AC-6AA9-0A06-AC3C5441C5E3}"/>
              </a:ext>
            </a:extLst>
          </p:cNvPr>
          <p:cNvSpPr txBox="1"/>
          <p:nvPr/>
        </p:nvSpPr>
        <p:spPr>
          <a:xfrm>
            <a:off x="228600" y="433501"/>
            <a:ext cx="582723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8800" b="1" dirty="0"/>
              <a:t>마이페이지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2EC077-BD7B-B945-34B6-63CD62E8D2F3}"/>
              </a:ext>
            </a:extLst>
          </p:cNvPr>
          <p:cNvSpPr txBox="1"/>
          <p:nvPr/>
        </p:nvSpPr>
        <p:spPr>
          <a:xfrm>
            <a:off x="487572" y="3478619"/>
            <a:ext cx="7971287" cy="1664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ko-Kore-KR" sz="2500" b="1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사용자 정보 조회기능</a:t>
            </a:r>
            <a:endParaRPr lang="ko-Kore-KR" altLang="ko-Kore-KR" sz="2500" b="1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25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사용자가 회원가입시 작성했던</a:t>
            </a:r>
            <a:endParaRPr lang="en-US" altLang="ko-KR" sz="2500" kern="100" dirty="0"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ore-KR" sz="2500" kern="10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  <a:cs typeface="Arial" panose="020B0604020202020204" pitchFamily="34" charset="0"/>
              </a:rPr>
              <a:t>사용자 정보 조회</a:t>
            </a:r>
            <a:endParaRPr lang="ko-Kore-KR" altLang="ko-Kore-KR" sz="2500" kern="100" dirty="0">
              <a:effectLst/>
              <a:latin typeface="Malgun Gothic" panose="020B0503020000020004" pitchFamily="34" charset="-127"/>
              <a:ea typeface="Malgun Gothic" panose="020B0503020000020004" pitchFamily="34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123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</TotalTime>
  <Words>377</Words>
  <Application>Microsoft Macintosh PowerPoint</Application>
  <PresentationFormat>사용자 지정</PresentationFormat>
  <Paragraphs>94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Apple SD Gothic Neo</vt:lpstr>
      <vt:lpstr>맑은 고딕</vt:lpstr>
      <vt:lpstr>맑은 고딕</vt:lpstr>
      <vt:lpstr>Arial</vt:lpstr>
      <vt:lpstr>Calibri</vt:lpstr>
      <vt:lpstr>Helvetica Neue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이윤아</cp:lastModifiedBy>
  <cp:revision>25</cp:revision>
  <dcterms:created xsi:type="dcterms:W3CDTF">2024-04-10T14:21:01Z</dcterms:created>
  <dcterms:modified xsi:type="dcterms:W3CDTF">2024-06-18T18:08:14Z</dcterms:modified>
</cp:coreProperties>
</file>